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8"/>
  </p:notesMasterIdLst>
  <p:sldIdLst>
    <p:sldId id="293" r:id="rId2"/>
    <p:sldId id="346" r:id="rId3"/>
    <p:sldId id="348" r:id="rId4"/>
    <p:sldId id="294" r:id="rId5"/>
    <p:sldId id="357" r:id="rId6"/>
    <p:sldId id="358" r:id="rId7"/>
    <p:sldId id="359" r:id="rId8"/>
    <p:sldId id="360" r:id="rId9"/>
    <p:sldId id="261" r:id="rId10"/>
    <p:sldId id="361" r:id="rId11"/>
    <p:sldId id="362" r:id="rId12"/>
    <p:sldId id="347" r:id="rId13"/>
    <p:sldId id="341" r:id="rId14"/>
    <p:sldId id="342" r:id="rId15"/>
    <p:sldId id="325" r:id="rId16"/>
    <p:sldId id="329" r:id="rId17"/>
    <p:sldId id="339" r:id="rId18"/>
    <p:sldId id="340" r:id="rId19"/>
    <p:sldId id="333" r:id="rId20"/>
    <p:sldId id="312" r:id="rId21"/>
    <p:sldId id="313" r:id="rId22"/>
    <p:sldId id="316" r:id="rId23"/>
    <p:sldId id="318" r:id="rId24"/>
    <p:sldId id="330" r:id="rId25"/>
    <p:sldId id="326" r:id="rId26"/>
    <p:sldId id="328" r:id="rId27"/>
    <p:sldId id="324" r:id="rId28"/>
    <p:sldId id="322" r:id="rId29"/>
    <p:sldId id="331" r:id="rId30"/>
    <p:sldId id="338" r:id="rId31"/>
    <p:sldId id="323" r:id="rId32"/>
    <p:sldId id="350" r:id="rId33"/>
    <p:sldId id="335" r:id="rId34"/>
    <p:sldId id="336" r:id="rId35"/>
    <p:sldId id="337" r:id="rId36"/>
    <p:sldId id="349" r:id="rId37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n" initials="D" lastIdx="0" clrIdx="0">
    <p:extLst>
      <p:ext uri="{19B8F6BF-5375-455C-9EA6-DF929625EA0E}">
        <p15:presenceInfo xmlns:p15="http://schemas.microsoft.com/office/powerpoint/2012/main" userId="D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526" autoAdjust="0"/>
    <p:restoredTop sz="94660"/>
  </p:normalViewPr>
  <p:slideViewPr>
    <p:cSldViewPr>
      <p:cViewPr varScale="1">
        <p:scale>
          <a:sx n="91" d="100"/>
          <a:sy n="91" d="100"/>
        </p:scale>
        <p:origin x="105" y="51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66733" cy="468154"/>
          </a:xfrm>
          <a:prstGeom prst="rect">
            <a:avLst/>
          </a:prstGeom>
        </p:spPr>
        <p:txBody>
          <a:bodyPr vert="horz" lIns="93388" tIns="46694" rIns="93388" bIns="46694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1"/>
            <a:ext cx="3066733" cy="468154"/>
          </a:xfrm>
          <a:prstGeom prst="rect">
            <a:avLst/>
          </a:prstGeom>
        </p:spPr>
        <p:txBody>
          <a:bodyPr vert="horz" lIns="93388" tIns="46694" rIns="93388" bIns="46694" rtlCol="0"/>
          <a:lstStyle>
            <a:lvl1pPr algn="r">
              <a:defRPr sz="1200"/>
            </a:lvl1pPr>
          </a:lstStyle>
          <a:p>
            <a:fld id="{4B7E58A4-6969-4CD7-B895-640AFE076C8B}" type="datetimeFigureOut">
              <a:rPr lang="en-CA" smtClean="0"/>
              <a:pPr/>
              <a:t>2026-06-03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703263"/>
            <a:ext cx="6238875" cy="3509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88" tIns="46694" rIns="93388" bIns="46694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2"/>
            <a:ext cx="5661660" cy="4213384"/>
          </a:xfrm>
          <a:prstGeom prst="rect">
            <a:avLst/>
          </a:prstGeom>
        </p:spPr>
        <p:txBody>
          <a:bodyPr vert="horz" lIns="93388" tIns="46694" rIns="93388" bIns="4669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8154"/>
          </a:xfrm>
          <a:prstGeom prst="rect">
            <a:avLst/>
          </a:prstGeom>
        </p:spPr>
        <p:txBody>
          <a:bodyPr vert="horz" lIns="93388" tIns="46694" rIns="93388" bIns="46694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8154"/>
          </a:xfrm>
          <a:prstGeom prst="rect">
            <a:avLst/>
          </a:prstGeom>
        </p:spPr>
        <p:txBody>
          <a:bodyPr vert="horz" lIns="93388" tIns="46694" rIns="93388" bIns="46694" rtlCol="0" anchor="b"/>
          <a:lstStyle>
            <a:lvl1pPr algn="r">
              <a:defRPr sz="1200"/>
            </a:lvl1pPr>
          </a:lstStyle>
          <a:p>
            <a:fld id="{B0B98DC8-8754-4E5D-9F1C-D3BAE9F1C729}" type="slidenum">
              <a:rPr lang="en-CA" smtClean="0"/>
              <a:pPr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4FCDB-A5A6-4C4D-BAC8-85484530ECBF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141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1100420"/>
            <a:ext cx="7140403" cy="30988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C8AA-A3B8-4945-8F02-5FD74916C5E3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7" name="officeArt object">
            <a:extLst>
              <a:ext uri="{FF2B5EF4-FFF2-40B4-BE49-F238E27FC236}">
                <a16:creationId xmlns:a16="http://schemas.microsoft.com/office/drawing/2014/main" id="{1CAB17CF-018C-4C16-959A-BE78435B19C7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754302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1DB74-F5D2-466C-9990-0F8DE6208F89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0648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AA77D-9FE5-4F36-92E1-A3315C722945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76095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14614D-6655-4FD6-8B7C-CCB3C059B94C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076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AC1-953A-4810-A573-3FE1A3E5E65B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4884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20382-5CC0-4024-B8F7-E4CAAB0EE4C2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79367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9B597-13D9-41DC-AC4F-F8500AAF2A70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0989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5396" y="333107"/>
            <a:ext cx="6477000" cy="11137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6C6B6-B968-4C55-BCED-0A8031B45F11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7" name="officeArt object">
            <a:extLst>
              <a:ext uri="{FF2B5EF4-FFF2-40B4-BE49-F238E27FC236}">
                <a16:creationId xmlns:a16="http://schemas.microsoft.com/office/drawing/2014/main" id="{BEE5FACF-E8BE-4B03-8A63-D0CDD8529A3F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1076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470C9-74C4-4A41-9A12-CF1983648188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7" name="officeArt object">
            <a:extLst>
              <a:ext uri="{FF2B5EF4-FFF2-40B4-BE49-F238E27FC236}">
                <a16:creationId xmlns:a16="http://schemas.microsoft.com/office/drawing/2014/main" id="{7B49AAED-6569-4C11-8D02-67698F1A6634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49057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609600"/>
            <a:ext cx="6553200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E84D5-6504-41CE-876A-79FCF8F0D100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officeArt object">
            <a:extLst>
              <a:ext uri="{FF2B5EF4-FFF2-40B4-BE49-F238E27FC236}">
                <a16:creationId xmlns:a16="http://schemas.microsoft.com/office/drawing/2014/main" id="{9803C98E-B7F1-422A-A6F8-2D26CC17554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402760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397" y="685800"/>
            <a:ext cx="6409266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516BF-7F14-4B5B-8862-3E08208D4B4C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11" name="officeArt object">
            <a:extLst>
              <a:ext uri="{FF2B5EF4-FFF2-40B4-BE49-F238E27FC236}">
                <a16:creationId xmlns:a16="http://schemas.microsoft.com/office/drawing/2014/main" id="{6E5EB10D-D212-40DF-B0C9-562E1555EC58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523416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463015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9CA4-DAE0-44F5-8C6F-B7BF39B1CC94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6" name="officeArt object">
            <a:extLst>
              <a:ext uri="{FF2B5EF4-FFF2-40B4-BE49-F238E27FC236}">
                <a16:creationId xmlns:a16="http://schemas.microsoft.com/office/drawing/2014/main" id="{41496328-33AF-4CF2-A62A-784003E097B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3114462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DF796-3B1D-4E4E-B992-A9D814291D4C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5" name="officeArt object">
            <a:extLst>
              <a:ext uri="{FF2B5EF4-FFF2-40B4-BE49-F238E27FC236}">
                <a16:creationId xmlns:a16="http://schemas.microsoft.com/office/drawing/2014/main" id="{6A2F22F9-9584-4D16-A334-82051D23FD05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964211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80A02-A3CF-4380-8A74-3CE8B74650B2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officeArt object">
            <a:extLst>
              <a:ext uri="{FF2B5EF4-FFF2-40B4-BE49-F238E27FC236}">
                <a16:creationId xmlns:a16="http://schemas.microsoft.com/office/drawing/2014/main" id="{BE950594-1A86-4A12-AB97-559A1C6B6C49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1766120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872284"/>
            <a:ext cx="8009466" cy="3583033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644AB-5C3E-41DE-A128-F81F7C729C41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  <p:pic>
        <p:nvPicPr>
          <p:cNvPr id="8" name="officeArt object">
            <a:extLst>
              <a:ext uri="{FF2B5EF4-FFF2-40B4-BE49-F238E27FC236}">
                <a16:creationId xmlns:a16="http://schemas.microsoft.com/office/drawing/2014/main" id="{8CD06F6D-CF6C-4137-B3E4-E1EB7E9DE562}"/>
              </a:ext>
            </a:extLst>
          </p:cNvPr>
          <p:cNvPicPr/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29182" y="91652"/>
            <a:ext cx="1752600" cy="737588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801135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9C4DD8-D1DA-48A2-A52C-96D8F9CD1276}" type="datetime1">
              <a:rPr lang="en-CA" smtClean="0"/>
              <a:t>2026-06-03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001CFF9-F83A-44A2-8511-BC839916CF92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280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0" y="2286000"/>
            <a:ext cx="4116391" cy="32158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3800" dirty="0"/>
              <a:t>Annual/Special</a:t>
            </a:r>
            <a:br>
              <a:rPr lang="en-CA" sz="3800" dirty="0"/>
            </a:br>
            <a:r>
              <a:rPr lang="en-CA" sz="3800" dirty="0"/>
              <a:t>Members Meeting</a:t>
            </a:r>
            <a:br>
              <a:rPr lang="en-CA" sz="3800" dirty="0"/>
            </a:br>
            <a:r>
              <a:rPr lang="en-CA" sz="3800" dirty="0"/>
              <a:t>June 3, 2026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4E6E30-AE5C-4852-A2F9-C14119B9FD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04" y="3102825"/>
            <a:ext cx="4750196" cy="27551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590663" y="6041362"/>
            <a:ext cx="683339" cy="365125"/>
          </a:xfr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defTabSz="914400" rtl="0" eaLnBrk="1" fontAlgn="auto" latinLnBrk="0" hangingPunct="1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BB1323-9744-408D-9221-3A34209DC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A4EF551-492F-47DE-9E94-B026C0723D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46" y="862538"/>
            <a:ext cx="5943600" cy="17678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91E0CC-2B30-3D13-A229-0DB2121AF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8A4ED-C945-CBA9-6EB3-BAAB6A78E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914400"/>
            <a:ext cx="4953000" cy="914400"/>
          </a:xfrm>
        </p:spPr>
        <p:txBody>
          <a:bodyPr>
            <a:normAutofit/>
          </a:bodyPr>
          <a:lstStyle/>
          <a:p>
            <a:pPr algn="ctr"/>
            <a:r>
              <a:rPr lang="en-CA" dirty="0">
                <a:solidFill>
                  <a:srgbClr val="588059"/>
                </a:solidFill>
              </a:rPr>
              <a:t>2026 Outlook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4208D-0235-F5A9-68DE-9C7CD2FDD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2057400"/>
            <a:ext cx="8458199" cy="398396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CA" sz="2800" b="1" dirty="0"/>
              <a:t>Observation:</a:t>
            </a:r>
          </a:p>
          <a:p>
            <a:r>
              <a:rPr lang="en-CA" sz="2400" dirty="0"/>
              <a:t>Members will contribute approximately $1.2 [including capital assessment] to the revenue line, up 12%</a:t>
            </a:r>
          </a:p>
          <a:p>
            <a:r>
              <a:rPr lang="en-CA" sz="2400" dirty="0"/>
              <a:t>Green fees and cart rentals are projected to contribute $860,000</a:t>
            </a:r>
          </a:p>
          <a:p>
            <a:r>
              <a:rPr lang="en-CA" sz="2400" dirty="0"/>
              <a:t>Green fees jumped 21% from 2024 to 2025 and are projected to increase another 4% this year, to represent 29% of total revenue. </a:t>
            </a:r>
          </a:p>
          <a:p>
            <a:r>
              <a:rPr lang="en-CA" sz="2400" dirty="0"/>
              <a:t>Green fee players also contribute to cart and bar sales, making the club even more dependent on this revenue source</a:t>
            </a:r>
          </a:p>
          <a:p>
            <a:pPr marL="0" lvl="0" indent="0">
              <a:buNone/>
            </a:pPr>
            <a:endParaRPr lang="en-CA" sz="2600" dirty="0"/>
          </a:p>
          <a:p>
            <a:pPr lvl="0"/>
            <a:endParaRPr lang="en-CA" sz="2600" dirty="0"/>
          </a:p>
          <a:p>
            <a:pPr marL="0" lvl="0" indent="0">
              <a:buNone/>
            </a:pPr>
            <a:endParaRPr lang="en-CA" sz="2600" dirty="0"/>
          </a:p>
          <a:p>
            <a:pPr lvl="0"/>
            <a:endParaRPr lang="en-CA" sz="2600" dirty="0"/>
          </a:p>
          <a:p>
            <a:pPr lvl="1">
              <a:buNone/>
            </a:pPr>
            <a:endParaRPr lang="en-CA" sz="22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E2F57D-0080-BD8D-1138-79512417D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EE183-A00D-B9BB-45F9-850ECDB83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425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8C2661-318F-ABA0-736A-D40FC4C18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4ECD7-54DE-DBE1-C86D-967AA139B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0" y="914400"/>
            <a:ext cx="3429000" cy="914400"/>
          </a:xfrm>
        </p:spPr>
        <p:txBody>
          <a:bodyPr>
            <a:normAutofit/>
          </a:bodyPr>
          <a:lstStyle/>
          <a:p>
            <a:r>
              <a:rPr lang="en-CA" sz="4000" dirty="0">
                <a:solidFill>
                  <a:srgbClr val="588059"/>
                </a:solidFill>
              </a:rPr>
              <a:t>2026 Outlook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6C78A-79D7-7307-AC2C-A2F30FB76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841205"/>
            <a:ext cx="8381999" cy="39839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CA" sz="2600" b="1" dirty="0"/>
              <a:t>Observation:</a:t>
            </a:r>
          </a:p>
          <a:p>
            <a:r>
              <a:rPr lang="en-CA" sz="2200" dirty="0"/>
              <a:t>Dependency on green fees is increasing as a percentage of revenue. An economic downturn could have a negative effect on the bottom line</a:t>
            </a:r>
          </a:p>
          <a:p>
            <a:endParaRPr lang="en-CA" sz="2200" dirty="0"/>
          </a:p>
          <a:p>
            <a:r>
              <a:rPr lang="en-CA" sz="2200" dirty="0"/>
              <a:t>While we are covered for much of the increases seen in the fertilizer market this year, Fuel spend will definitely exceed budgeted amount. </a:t>
            </a:r>
          </a:p>
          <a:p>
            <a:pPr marL="0" lvl="0" indent="0">
              <a:buNone/>
            </a:pPr>
            <a:endParaRPr lang="en-CA" sz="2600" dirty="0"/>
          </a:p>
          <a:p>
            <a:pPr lvl="0"/>
            <a:endParaRPr lang="en-CA" sz="2600" dirty="0"/>
          </a:p>
          <a:p>
            <a:pPr marL="0" lvl="0" indent="0">
              <a:buNone/>
            </a:pPr>
            <a:endParaRPr lang="en-CA" sz="2600" dirty="0"/>
          </a:p>
          <a:p>
            <a:pPr lvl="0"/>
            <a:endParaRPr lang="en-CA" sz="2600" dirty="0"/>
          </a:p>
          <a:p>
            <a:pPr lvl="1">
              <a:buNone/>
            </a:pPr>
            <a:endParaRPr lang="en-CA" sz="2200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B246C-10DC-F742-888F-2AC5BA97B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2E117-CFF6-DC3C-486B-35399C2ED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4247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6BE96A-DEB8-9D2E-BF3B-B58FA381C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19F85-8AFC-8905-7989-C157C210D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70955B2F-04D3-344E-A4C7-9530B91727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7047743"/>
              </p:ext>
            </p:extLst>
          </p:nvPr>
        </p:nvGraphicFramePr>
        <p:xfrm>
          <a:off x="677334" y="1143000"/>
          <a:ext cx="11363928" cy="5489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1716">
                  <a:extLst>
                    <a:ext uri="{9D8B030D-6E8A-4147-A177-3AD203B41FA5}">
                      <a16:colId xmlns:a16="http://schemas.microsoft.com/office/drawing/2014/main" val="4075568970"/>
                    </a:ext>
                  </a:extLst>
                </a:gridCol>
                <a:gridCol w="6012212">
                  <a:extLst>
                    <a:ext uri="{9D8B030D-6E8A-4147-A177-3AD203B41FA5}">
                      <a16:colId xmlns:a16="http://schemas.microsoft.com/office/drawing/2014/main" val="3568063417"/>
                    </a:ext>
                  </a:extLst>
                </a:gridCol>
              </a:tblGrid>
              <a:tr h="599664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 (John Stanton) takes the chair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Financial Statements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752256"/>
                  </a:ext>
                </a:extLst>
              </a:tr>
              <a:tr h="731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Call the meeting to order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Extraordinary Resolution to permit review engagement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000680"/>
                  </a:ext>
                </a:extLst>
              </a:tr>
              <a:tr h="6837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Appointment of secretary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Appointment of accountants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607544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Appointment of Scrutineers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Course Update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2003470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President’s Opening Remarks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Election of Directors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5580958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Notice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Other business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1243069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Quorum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Termination of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0589862"/>
                  </a:ext>
                </a:extLst>
              </a:tr>
              <a:tr h="7995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Minutes of June 4, 2025 Annual and Special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6694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558EEE-F3FA-B546-D236-905A403F5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B48A3E-DAC7-6113-2C5A-4A47F95D2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80424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F45E45B-7A66-EF95-E6AF-C3D9B34F8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2C91032-D744-4561-CCD2-DE7A71C3B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13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EB54CDC-2DEC-0E39-A55C-CBE9CF94EB12}"/>
              </a:ext>
            </a:extLst>
          </p:cNvPr>
          <p:cNvSpPr txBox="1"/>
          <p:nvPr/>
        </p:nvSpPr>
        <p:spPr>
          <a:xfrm>
            <a:off x="2590800" y="762000"/>
            <a:ext cx="675625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0330" marR="227330">
              <a:lnSpc>
                <a:spcPct val="120000"/>
              </a:lnSpc>
              <a:buNone/>
            </a:pPr>
            <a:endParaRPr lang="en-US" sz="1800" b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Extraordinary Resolution to authorize the Club to have a Review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Engagement instead of an Audit </a:t>
            </a: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Not-for-Profit Corporations Act, 2010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(Ontario)</a:t>
            </a: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permits the Club to waive the requirement for an audit and to have its financial statements done on a review engagement basis instead.  </a:t>
            </a:r>
          </a:p>
          <a:p>
            <a:pPr marL="0" marR="0">
              <a:buNone/>
            </a:pPr>
            <a:r>
              <a:rPr lang="en-US" sz="1800" b="1" i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0330" marR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RESOLVED AS AN EXTRAORDINARY RESOLUTION that, pursuant to s. 76 (2) (a) of the </a:t>
            </a: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Not-for-Profit Corporations Act,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8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2010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(Ontario), the Club be authorized to have a review engagement instead of an audit in respect of the Club’s upcoming financial year.</a:t>
            </a: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81915" marR="0" indent="-10795"/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26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54B05E4-FCCB-0C8F-D88F-B471AE69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267E74D-79B4-2CB9-09FC-B923B36F2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14</a:t>
            </a:fld>
            <a:endParaRPr lang="en-C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F9C004-DCCE-B96F-B064-BAD2036CAD90}"/>
              </a:ext>
            </a:extLst>
          </p:cNvPr>
          <p:cNvSpPr txBox="1"/>
          <p:nvPr/>
        </p:nvSpPr>
        <p:spPr>
          <a:xfrm>
            <a:off x="2286000" y="1676400"/>
            <a:ext cx="7391400" cy="36379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0330" marR="227330">
              <a:lnSpc>
                <a:spcPct val="120000"/>
              </a:lnSpc>
              <a:buNone/>
            </a:pPr>
            <a:endParaRPr lang="en-US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00330" marR="227330">
              <a:lnSpc>
                <a:spcPct val="120000"/>
              </a:lnSpc>
              <a:buNone/>
            </a:pPr>
            <a:r>
              <a:rPr lang="en-U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Ordinary Resolution appointing the firm of Kelly Huibers McNeely, Professional Corporation to conduct a review engagement of the Club</a:t>
            </a: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0" marR="0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81915" marR="0" indent="-10795">
              <a:buNone/>
            </a:pPr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RESOLVED AS AN ORDINARY RESOLUTION OF THE CLUB THAT the firm of Kelly Huibers McNeely be appointed as the Club’s accountant for purposes of conducting a review engagement of the Club’s financial statements, until the next annual meeting of Members or until a successor is validly appointed, at a remuneration to be fixed by the Board of Directors.</a:t>
            </a:r>
          </a:p>
          <a:p>
            <a:pPr marL="81915" marR="0" indent="-10795"/>
            <a:r>
              <a:rPr lang="en-US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492369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A7D9B9-986A-4306-8F70-4320F8D87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3782" y="3048000"/>
            <a:ext cx="8153400" cy="2038536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588059"/>
                </a:solidFill>
              </a:rPr>
              <a:t>Membership</a:t>
            </a:r>
            <a:br>
              <a:rPr lang="en-US" sz="4000" dirty="0">
                <a:solidFill>
                  <a:srgbClr val="588059"/>
                </a:solidFill>
              </a:rPr>
            </a:br>
            <a:r>
              <a:rPr lang="en-US" sz="2800" dirty="0">
                <a:solidFill>
                  <a:srgbClr val="588059"/>
                </a:solidFill>
              </a:rPr>
              <a:t>Dianne Illingworth</a:t>
            </a:r>
            <a:br>
              <a:rPr lang="en-US" sz="4000" dirty="0">
                <a:solidFill>
                  <a:srgbClr val="588059"/>
                </a:solidFill>
              </a:rPr>
            </a:br>
            <a:endParaRPr lang="en-CA" sz="4000" dirty="0">
              <a:solidFill>
                <a:srgbClr val="58805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66763" y="5992150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C5ADDCA-0612-4F81-A411-ED1FF9AC5F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600" y="5086536"/>
            <a:ext cx="7766936" cy="1096899"/>
          </a:xfrm>
        </p:spPr>
        <p:txBody>
          <a:bodyPr>
            <a:normAutofit/>
          </a:bodyPr>
          <a:lstStyle/>
          <a:p>
            <a:pPr algn="ctr"/>
            <a:r>
              <a:rPr lang="en-CA" sz="3200" dirty="0"/>
              <a:t>2026 June 3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995CAC2-37B9-1ECC-8205-75014391CD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2532" y="976921"/>
            <a:ext cx="5295900" cy="158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D5E0345-409A-FC5C-B88C-4145801FB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385624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D79D2-25DB-6721-C9BC-3E9F95885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Membership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81769C-40B1-12BF-C4D2-D672E358A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16</a:t>
            </a:fld>
            <a:endParaRPr lang="en-CA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1F2A4F2-248E-DFEE-4CD1-FB6D548015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3285"/>
            <a:ext cx="2389196" cy="715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C76DF93-C8CC-DE77-823E-2912F2ED2C4A}"/>
              </a:ext>
            </a:extLst>
          </p:cNvPr>
          <p:cNvSpPr txBox="1"/>
          <p:nvPr/>
        </p:nvSpPr>
        <p:spPr>
          <a:xfrm>
            <a:off x="1066800" y="1446869"/>
            <a:ext cx="6590266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b="1" dirty="0"/>
              <a:t>Current Status 460 fully privileged members</a:t>
            </a:r>
          </a:p>
          <a:p>
            <a:endParaRPr lang="en-CA" sz="2400" dirty="0"/>
          </a:p>
          <a:p>
            <a:r>
              <a:rPr lang="en-CA" sz="2400" dirty="0"/>
              <a:t>Corporate: 		2</a:t>
            </a:r>
          </a:p>
          <a:p>
            <a:r>
              <a:rPr lang="en-CA" sz="2400" dirty="0"/>
              <a:t>Full couples:		116	</a:t>
            </a:r>
          </a:p>
          <a:p>
            <a:r>
              <a:rPr lang="en-CA" sz="2400" dirty="0"/>
              <a:t>Full Single		242</a:t>
            </a:r>
          </a:p>
          <a:p>
            <a:r>
              <a:rPr lang="en-CA" sz="2400" dirty="0"/>
              <a:t>Honourary:		38</a:t>
            </a:r>
          </a:p>
          <a:p>
            <a:r>
              <a:rPr lang="en-CA" sz="2400" dirty="0"/>
              <a:t>Intermediate 1:	29 </a:t>
            </a:r>
          </a:p>
          <a:p>
            <a:r>
              <a:rPr lang="en-CA" sz="2400" dirty="0"/>
              <a:t>Intermediate 2:	31</a:t>
            </a:r>
          </a:p>
          <a:p>
            <a:r>
              <a:rPr lang="en-CA" sz="2400" dirty="0"/>
              <a:t>Student:		1</a:t>
            </a:r>
          </a:p>
          <a:p>
            <a:r>
              <a:rPr lang="en-CA" sz="2400" dirty="0"/>
              <a:t>Staff: 			1</a:t>
            </a:r>
          </a:p>
          <a:p>
            <a:endParaRPr lang="en-CA" sz="2400" dirty="0"/>
          </a:p>
          <a:p>
            <a:r>
              <a:rPr lang="en-CA" sz="2400" dirty="0"/>
              <a:t>Total:			460 *</a:t>
            </a:r>
          </a:p>
          <a:p>
            <a:endParaRPr lang="en-CA" sz="2400" dirty="0"/>
          </a:p>
          <a:p>
            <a:endParaRPr lang="en-CA" sz="2000" dirty="0"/>
          </a:p>
          <a:p>
            <a:endParaRPr lang="en-CA" sz="200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59D373-C65C-923E-0417-BAD9FB71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87884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65CBD-2AAA-3388-08D7-2531C99BC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Membership status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D6AC17-7D8B-21DE-0E7B-E6F77A497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CA" sz="2400" dirty="0"/>
              <a:t>Other memberships not fully privileged</a:t>
            </a:r>
          </a:p>
          <a:p>
            <a:endParaRPr lang="en-CA" sz="2400" dirty="0"/>
          </a:p>
          <a:p>
            <a:r>
              <a:rPr lang="en-CA" sz="2400" dirty="0"/>
              <a:t>PM (limited): 	1</a:t>
            </a:r>
          </a:p>
          <a:p>
            <a:r>
              <a:rPr lang="en-CA" sz="2400" dirty="0"/>
              <a:t>Junior:		36</a:t>
            </a:r>
          </a:p>
          <a:p>
            <a:r>
              <a:rPr lang="en-CA" sz="2400" dirty="0"/>
              <a:t>Social:		31</a:t>
            </a:r>
          </a:p>
          <a:p>
            <a:r>
              <a:rPr lang="en-CA" sz="2400" dirty="0"/>
              <a:t>Staff:		3</a:t>
            </a:r>
          </a:p>
          <a:p>
            <a:endParaRPr lang="en-CA" sz="2400" dirty="0"/>
          </a:p>
          <a:p>
            <a:r>
              <a:rPr lang="en-CA" sz="2400" dirty="0"/>
              <a:t>Total non-privileged members: 71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6F5A09-B262-E408-3CF9-2EF3A0C61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F9B49-4F42-D1EE-0E1C-665588CD8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878631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CD8FF4-6F53-E596-A725-ABD51EC06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BFFE8-53C8-D331-B036-926F44636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Membership Category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7C81EF-44FF-8FD2-EE5F-17F95CF17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6691"/>
            <a:ext cx="8610600" cy="4617233"/>
          </a:xfrm>
        </p:spPr>
        <p:txBody>
          <a:bodyPr>
            <a:normAutofit lnSpcReduction="10000"/>
          </a:bodyPr>
          <a:lstStyle/>
          <a:p>
            <a:r>
              <a:rPr lang="en-CA" sz="2400" dirty="0"/>
              <a:t>Since last season, we had  14 members resign over all categories</a:t>
            </a:r>
          </a:p>
          <a:p>
            <a:endParaRPr lang="en-CA" sz="2400" dirty="0"/>
          </a:p>
          <a:p>
            <a:r>
              <a:rPr lang="en-CA" sz="2400" dirty="0"/>
              <a:t>We  accepted 30 new fully privileged members  in the following categories:</a:t>
            </a:r>
          </a:p>
          <a:p>
            <a:pPr lvl="1"/>
            <a:r>
              <a:rPr lang="en-CA" sz="2400" dirty="0"/>
              <a:t>Full Couple: 	8</a:t>
            </a:r>
          </a:p>
          <a:p>
            <a:pPr lvl="1"/>
            <a:r>
              <a:rPr lang="en-CA" sz="2400" dirty="0"/>
              <a:t>Full single:		16</a:t>
            </a:r>
          </a:p>
          <a:p>
            <a:pPr lvl="1"/>
            <a:r>
              <a:rPr lang="en-CA" sz="2400" dirty="0"/>
              <a:t>Intermediate:	6</a:t>
            </a:r>
          </a:p>
          <a:p>
            <a:endParaRPr lang="en-CA" sz="2400" dirty="0"/>
          </a:p>
          <a:p>
            <a:r>
              <a:rPr lang="en-CA" sz="2400" dirty="0"/>
              <a:t>We also accepted 22 new Junior members</a:t>
            </a:r>
          </a:p>
          <a:p>
            <a:pPr marL="0" indent="0">
              <a:buNone/>
            </a:pP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D5827-985B-AF04-307D-9D4C96BF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18</a:t>
            </a:fld>
            <a:endParaRPr lang="en-CA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FF9365A-9A41-5B4D-A0F6-C37347907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73285"/>
            <a:ext cx="2389196" cy="715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4E4773-13F7-4DEA-0ED6-E0B23D90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0079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54556-4421-43AE-8A88-B5DECDFB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Other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F539D-44A8-2D99-E9C6-D0D73D24D7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The Members’ Guide has been revised and updated</a:t>
            </a:r>
          </a:p>
          <a:p>
            <a:r>
              <a:rPr lang="en-US" sz="2400" dirty="0"/>
              <a:t>The new Guide, which contains a lot of useful information, is posted on the website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 dirty="0"/>
              <a:t>We will be transitioning this summer to a new website/service provider</a:t>
            </a:r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913EF-A5FF-3EA9-7B59-104952B5B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DECBA-B81F-862C-0CE1-77A324948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19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5175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753D-AB9C-E58A-3C0E-D812A8D3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D9C1073-F7EA-B299-CA2B-D2192CB78F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4626813"/>
              </p:ext>
            </p:extLst>
          </p:nvPr>
        </p:nvGraphicFramePr>
        <p:xfrm>
          <a:off x="677334" y="1143000"/>
          <a:ext cx="11363928" cy="5489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1716">
                  <a:extLst>
                    <a:ext uri="{9D8B030D-6E8A-4147-A177-3AD203B41FA5}">
                      <a16:colId xmlns:a16="http://schemas.microsoft.com/office/drawing/2014/main" val="4075568970"/>
                    </a:ext>
                  </a:extLst>
                </a:gridCol>
                <a:gridCol w="6012212">
                  <a:extLst>
                    <a:ext uri="{9D8B030D-6E8A-4147-A177-3AD203B41FA5}">
                      <a16:colId xmlns:a16="http://schemas.microsoft.com/office/drawing/2014/main" val="3568063417"/>
                    </a:ext>
                  </a:extLst>
                </a:gridCol>
              </a:tblGrid>
              <a:tr h="599664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 (John Stanton) takes the chair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Financial Statements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752256"/>
                  </a:ext>
                </a:extLst>
              </a:tr>
              <a:tr h="731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Call the meeting to order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Extraordinary Resolution to permit review engagement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000680"/>
                  </a:ext>
                </a:extLst>
              </a:tr>
              <a:tr h="6837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Appointment of secretary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Appointment of accountants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607544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Appointment of Scrutineers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Course Update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2003470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President’s Opening Remarks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Election of Directors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5580958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Notice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Other business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1243069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Quorum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Termination of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0589862"/>
                  </a:ext>
                </a:extLst>
              </a:tr>
              <a:tr h="7995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Minutes of June 4, 2025 Annual and Special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6694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11C9C-5FC7-A5C4-F713-BF769CE71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51C574-8A1C-935B-E384-BAED3A5C4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573886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971800"/>
            <a:ext cx="8153400" cy="2191608"/>
          </a:xfrm>
        </p:spPr>
        <p:txBody>
          <a:bodyPr>
            <a:noAutofit/>
          </a:bodyPr>
          <a:lstStyle/>
          <a:p>
            <a:pPr algn="ctr"/>
            <a:r>
              <a:rPr lang="en-CA" sz="4000" dirty="0"/>
              <a:t>Greens Update</a:t>
            </a:r>
            <a:br>
              <a:rPr lang="en-CA" sz="4267" dirty="0"/>
            </a:br>
            <a:r>
              <a:rPr lang="en-CA" sz="3200" dirty="0"/>
              <a:t>June 3, 2026</a:t>
            </a:r>
            <a:br>
              <a:rPr lang="en-CA" sz="4267" dirty="0"/>
            </a:br>
            <a:r>
              <a:rPr lang="en-CA" sz="2400" dirty="0"/>
              <a:t>Don McLeay</a:t>
            </a:r>
            <a:br>
              <a:rPr lang="en-CA" sz="2400" dirty="0"/>
            </a:br>
            <a:r>
              <a:rPr lang="en-CA" sz="2400" dirty="0"/>
              <a:t>Greens</a:t>
            </a:r>
            <a:endParaRPr lang="en-CA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001CFF9-F83A-44A2-8511-BC839916CF92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20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30484F-7F7E-4B93-A806-D5D44C941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2E34147-C7EE-43E3-A086-C01C633B66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8900" y="764983"/>
            <a:ext cx="5943600" cy="176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9011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000" dirty="0"/>
              <a:t>Presentation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613"/>
            <a:ext cx="8596668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CA" sz="2400" dirty="0"/>
          </a:p>
          <a:p>
            <a:r>
              <a:rPr lang="en-CA" sz="2400" dirty="0"/>
              <a:t>Greens Committee </a:t>
            </a:r>
          </a:p>
          <a:p>
            <a:r>
              <a:rPr lang="en-CA" sz="2400" dirty="0"/>
              <a:t>2025 Course Projects</a:t>
            </a:r>
          </a:p>
          <a:p>
            <a:r>
              <a:rPr lang="en-CA" sz="2400" dirty="0"/>
              <a:t>2026 Course Projects </a:t>
            </a:r>
          </a:p>
          <a:p>
            <a:r>
              <a:rPr lang="en-CA" sz="2400" dirty="0"/>
              <a:t>New Equipment in 2025 and 2026</a:t>
            </a:r>
          </a:p>
          <a:p>
            <a:r>
              <a:rPr lang="en-CA" sz="2400" dirty="0"/>
              <a:t>Update on the New Maintenance Shelter</a:t>
            </a:r>
          </a:p>
          <a:p>
            <a:r>
              <a:rPr lang="en-CA" sz="2400" dirty="0"/>
              <a:t>Fall Closing</a:t>
            </a:r>
          </a:p>
          <a:p>
            <a:r>
              <a:rPr lang="en-CA" sz="2400" dirty="0"/>
              <a:t>Thank You </a:t>
            </a:r>
          </a:p>
          <a:p>
            <a:endParaRPr lang="en-CA" sz="1400" dirty="0"/>
          </a:p>
          <a:p>
            <a:endParaRPr lang="en-CA" sz="1400" dirty="0"/>
          </a:p>
          <a:p>
            <a:endParaRPr lang="en-CA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C0E0A-7CE2-42E8-B48A-27A827D5F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21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98251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610918"/>
            <a:ext cx="5154604" cy="733693"/>
          </a:xfrm>
        </p:spPr>
        <p:txBody>
          <a:bodyPr>
            <a:normAutofit/>
          </a:bodyPr>
          <a:lstStyle/>
          <a:p>
            <a:pPr algn="ctr"/>
            <a:r>
              <a:rPr lang="en-CA" sz="4000" dirty="0"/>
              <a:t>Greens Committee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5562" y="1752600"/>
            <a:ext cx="8596668" cy="3880773"/>
          </a:xfrm>
        </p:spPr>
        <p:txBody>
          <a:bodyPr>
            <a:normAutofit fontScale="92500" lnSpcReduction="10000"/>
          </a:bodyPr>
          <a:lstStyle/>
          <a:p>
            <a:endParaRPr lang="en-CA" sz="2400" dirty="0"/>
          </a:p>
          <a:p>
            <a:r>
              <a:rPr lang="en-CA" sz="2600" dirty="0"/>
              <a:t>Thank you to the members on the 2025 Committee</a:t>
            </a:r>
          </a:p>
          <a:p>
            <a:pPr lvl="1"/>
            <a:r>
              <a:rPr lang="en-CA" sz="2000" dirty="0"/>
              <a:t> </a:t>
            </a:r>
            <a:r>
              <a:rPr lang="en-CA" sz="2400" dirty="0"/>
              <a:t>Deb Wallingford, Judy Hunter, Bob DuVall and Mike Clarkson</a:t>
            </a:r>
          </a:p>
          <a:p>
            <a:pPr marL="0" indent="0">
              <a:buNone/>
            </a:pPr>
            <a:endParaRPr lang="en-CA" sz="2400" dirty="0"/>
          </a:p>
          <a:p>
            <a:r>
              <a:rPr lang="en-CA" sz="2600" dirty="0"/>
              <a:t>Members on the 2026 Committee are:</a:t>
            </a:r>
          </a:p>
          <a:p>
            <a:pPr lvl="1"/>
            <a:r>
              <a:rPr lang="en-CA" sz="2400" dirty="0"/>
              <a:t>TBD</a:t>
            </a:r>
          </a:p>
          <a:p>
            <a:endParaRPr lang="en-CA" sz="2400" dirty="0"/>
          </a:p>
          <a:p>
            <a:r>
              <a:rPr lang="en-CA" sz="2600" dirty="0"/>
              <a:t>Greens Issues Logs are posted on the members section of our Website under Greens Information.</a:t>
            </a:r>
          </a:p>
          <a:p>
            <a:endParaRPr lang="en-CA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r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t>Version 3 June 2/26</a:t>
            </a:r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22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45746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14400"/>
            <a:ext cx="7848600" cy="732324"/>
          </a:xfrm>
        </p:spPr>
        <p:txBody>
          <a:bodyPr>
            <a:noAutofit/>
          </a:bodyPr>
          <a:lstStyle/>
          <a:p>
            <a:pPr algn="ctr"/>
            <a:r>
              <a:rPr lang="en-CA" sz="4000" dirty="0"/>
              <a:t>2025 Course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842" y="1646724"/>
            <a:ext cx="10972800" cy="4607432"/>
          </a:xfrm>
        </p:spPr>
        <p:txBody>
          <a:bodyPr>
            <a:normAutofit/>
          </a:bodyPr>
          <a:lstStyle/>
          <a:p>
            <a:r>
              <a:rPr lang="en-US" sz="2000" dirty="0"/>
              <a:t>Course projects completed in 2025 were detailed in published Greens Reports and are </a:t>
            </a:r>
            <a:r>
              <a:rPr lang="en-CA" sz="2000" dirty="0"/>
              <a:t>posted on the members section of our Website under Greens Information</a:t>
            </a:r>
          </a:p>
          <a:p>
            <a:r>
              <a:rPr lang="en-CA" sz="2200" b="1" dirty="0"/>
              <a:t>Traps</a:t>
            </a:r>
            <a:endParaRPr lang="en-CA" sz="2200" dirty="0"/>
          </a:p>
          <a:p>
            <a:pPr lvl="1"/>
            <a:r>
              <a:rPr lang="en-CA" sz="1800" dirty="0"/>
              <a:t>Added sand to all greenside bunkers</a:t>
            </a:r>
          </a:p>
          <a:p>
            <a:r>
              <a:rPr lang="en-CA" sz="2200" b="1" dirty="0"/>
              <a:t>Tee Boxes</a:t>
            </a:r>
            <a:endParaRPr lang="en-CA" sz="2200" dirty="0"/>
          </a:p>
          <a:p>
            <a:pPr lvl="1"/>
            <a:r>
              <a:rPr lang="en-CA" sz="1800" dirty="0"/>
              <a:t>Enlarged and leveled #1 White and Blue tee box</a:t>
            </a:r>
          </a:p>
          <a:p>
            <a:pPr lvl="1"/>
            <a:r>
              <a:rPr lang="en-CA" sz="1800" dirty="0"/>
              <a:t>Enlarged the driving range tee box</a:t>
            </a:r>
          </a:p>
          <a:p>
            <a:pPr lvl="1"/>
            <a:r>
              <a:rPr lang="en-CA" sz="1800" dirty="0"/>
              <a:t>Removed the front Armour stone walls on #3 White and Blue tees</a:t>
            </a:r>
          </a:p>
          <a:p>
            <a:r>
              <a:rPr lang="en-CA" sz="2000" b="1" dirty="0"/>
              <a:t>Top Dressing of Fairways</a:t>
            </a:r>
          </a:p>
          <a:p>
            <a:pPr lvl="1"/>
            <a:r>
              <a:rPr lang="en-CA" sz="1800" dirty="0"/>
              <a:t>Spring and fall top dressing of #1 and #4 fairways to help with drainage</a:t>
            </a:r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23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797C20-44D4-406F-947D-F8A542D8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21248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C5E64-148F-4D5F-AC2B-FB49192CC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1513"/>
            <a:ext cx="7848600" cy="1113762"/>
          </a:xfrm>
        </p:spPr>
        <p:txBody>
          <a:bodyPr>
            <a:normAutofit fontScale="90000"/>
          </a:bodyPr>
          <a:lstStyle/>
          <a:p>
            <a:pPr algn="ctr"/>
            <a:br>
              <a:rPr lang="en-CA" dirty="0"/>
            </a:br>
            <a:r>
              <a:rPr lang="en-CA" sz="4400" dirty="0"/>
              <a:t>2025 Course Projects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19DE3-3267-4792-90AD-0A63AFACF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132" y="1981200"/>
            <a:ext cx="8596668" cy="3880773"/>
          </a:xfrm>
        </p:spPr>
        <p:txBody>
          <a:bodyPr>
            <a:normAutofit/>
          </a:bodyPr>
          <a:lstStyle/>
          <a:p>
            <a:r>
              <a:rPr lang="en-CA" sz="2600" b="1" dirty="0"/>
              <a:t>Drainage</a:t>
            </a:r>
            <a:endParaRPr lang="en-CA" sz="2600" dirty="0"/>
          </a:p>
          <a:p>
            <a:pPr lvl="1"/>
            <a:r>
              <a:rPr lang="en-CA" sz="2200" dirty="0"/>
              <a:t>Replaced the culverts and bridges on the #15 fairway</a:t>
            </a:r>
          </a:p>
          <a:p>
            <a:pPr lvl="1"/>
            <a:r>
              <a:rPr lang="en-CA" sz="2200" dirty="0"/>
              <a:t>Removed the old drainage system along the R/H side of the #15 fairway to the creek and installed new drainage</a:t>
            </a:r>
          </a:p>
          <a:p>
            <a:endParaRPr lang="en-CA" sz="2200" b="1" dirty="0"/>
          </a:p>
          <a:p>
            <a:r>
              <a:rPr lang="en-CA" sz="2200" b="1" dirty="0"/>
              <a:t>Greens</a:t>
            </a:r>
          </a:p>
          <a:p>
            <a:pPr lvl="1"/>
            <a:r>
              <a:rPr lang="en-CA" sz="2000" dirty="0"/>
              <a:t>Enlarged the #10 greens</a:t>
            </a:r>
          </a:p>
          <a:p>
            <a:endParaRPr lang="en-CA" sz="2200" b="1" dirty="0"/>
          </a:p>
          <a:p>
            <a:pPr marL="342900" marR="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CC8DC3-631E-4A55-8647-D3478E60F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804025-D394-413E-9A06-1BC66AE9D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24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712089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14400"/>
            <a:ext cx="7848600" cy="732324"/>
          </a:xfrm>
        </p:spPr>
        <p:txBody>
          <a:bodyPr>
            <a:noAutofit/>
          </a:bodyPr>
          <a:lstStyle/>
          <a:p>
            <a:pPr algn="ctr"/>
            <a:r>
              <a:rPr lang="en-CA" sz="4000" dirty="0"/>
              <a:t>2026 Course Projects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669" y="1929684"/>
            <a:ext cx="10972800" cy="4425356"/>
          </a:xfrm>
        </p:spPr>
        <p:txBody>
          <a:bodyPr>
            <a:normAutofit/>
          </a:bodyPr>
          <a:lstStyle/>
          <a:p>
            <a:r>
              <a:rPr lang="en-CA" sz="2200" dirty="0"/>
              <a:t>The Board-approved projects for 2026 are posted on the members section of our Website under Greens Information</a:t>
            </a:r>
          </a:p>
          <a:p>
            <a:endParaRPr lang="en-CA" sz="2200" b="1" dirty="0"/>
          </a:p>
          <a:p>
            <a:r>
              <a:rPr lang="en-CA" sz="2200" b="1" dirty="0"/>
              <a:t>Traps</a:t>
            </a:r>
          </a:p>
          <a:p>
            <a:pPr lvl="1"/>
            <a:r>
              <a:rPr lang="en-CA" sz="2000" dirty="0"/>
              <a:t>Add drainage and new sand to L/H greenside bunker of the #12 green</a:t>
            </a:r>
            <a:endParaRPr lang="en-US" sz="2000" dirty="0"/>
          </a:p>
          <a:p>
            <a:endParaRPr lang="en-CA" sz="2200" b="1" dirty="0"/>
          </a:p>
          <a:p>
            <a:r>
              <a:rPr lang="en-CA" sz="2200" b="1" dirty="0"/>
              <a:t>Drainage </a:t>
            </a:r>
          </a:p>
          <a:p>
            <a:pPr lvl="1"/>
            <a:r>
              <a:rPr lang="en-CA" sz="2000" dirty="0"/>
              <a:t>Replace the culvert and bridge at #17 Blue tee</a:t>
            </a:r>
          </a:p>
          <a:p>
            <a:pPr lvl="1"/>
            <a:r>
              <a:rPr lang="en-CA" sz="2000" dirty="0"/>
              <a:t>Install additional drainage as required</a:t>
            </a:r>
          </a:p>
          <a:p>
            <a:pPr lvl="0"/>
            <a:endParaRPr lang="en-CA" sz="5333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25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797C20-44D4-406F-947D-F8A542D8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65891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914400"/>
            <a:ext cx="7848600" cy="732324"/>
          </a:xfrm>
        </p:spPr>
        <p:txBody>
          <a:bodyPr>
            <a:noAutofit/>
          </a:bodyPr>
          <a:lstStyle/>
          <a:p>
            <a:pPr algn="ctr"/>
            <a:r>
              <a:rPr lang="en-CA" sz="4000" dirty="0"/>
              <a:t>2026 Course Projects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81131"/>
            <a:ext cx="10972800" cy="4425356"/>
          </a:xfrm>
        </p:spPr>
        <p:txBody>
          <a:bodyPr>
            <a:normAutofit/>
          </a:bodyPr>
          <a:lstStyle/>
          <a:p>
            <a:r>
              <a:rPr lang="en-CA" sz="2200" b="1" dirty="0"/>
              <a:t>Top Dressing of Fairways</a:t>
            </a:r>
            <a:endParaRPr lang="en-CA" sz="2200" dirty="0"/>
          </a:p>
          <a:p>
            <a:pPr lvl="1"/>
            <a:r>
              <a:rPr lang="en-CA" sz="2000" dirty="0"/>
              <a:t>Spring and fall top dressing of #1, #3, #4 and #11fairways to help with drainage</a:t>
            </a:r>
            <a:endParaRPr lang="en-US" sz="2000" dirty="0"/>
          </a:p>
          <a:p>
            <a:endParaRPr lang="en-CA" sz="2200" b="1" dirty="0"/>
          </a:p>
          <a:p>
            <a:r>
              <a:rPr lang="en-CA" sz="2200" b="1" dirty="0"/>
              <a:t>Miscellaneous</a:t>
            </a:r>
          </a:p>
          <a:p>
            <a:pPr lvl="1"/>
            <a:r>
              <a:rPr lang="en-CA" sz="2000" dirty="0"/>
              <a:t>Clean up of area and pond right of the Gold tee on #14</a:t>
            </a:r>
          </a:p>
          <a:p>
            <a:pPr lvl="1"/>
            <a:r>
              <a:rPr lang="en-CA" sz="2000" dirty="0"/>
              <a:t>Plant 10 new trees to replace dead trees that have been removed</a:t>
            </a:r>
          </a:p>
          <a:p>
            <a:pPr lvl="1"/>
            <a:r>
              <a:rPr lang="en-CA" sz="2000" dirty="0"/>
              <a:t>Repair/replace tee steps and clean up interlock areas</a:t>
            </a:r>
          </a:p>
          <a:p>
            <a:pPr lvl="1"/>
            <a:r>
              <a:rPr lang="en-CA" sz="2000" dirty="0"/>
              <a:t>Repair and Straighten retaining walls </a:t>
            </a:r>
          </a:p>
          <a:p>
            <a:pPr lvl="1"/>
            <a:r>
              <a:rPr lang="en-CA" sz="2000" dirty="0"/>
              <a:t>Tree work along #4, #5 and #6 holes</a:t>
            </a:r>
          </a:p>
          <a:p>
            <a:endParaRPr lang="en-CA" sz="2200" dirty="0"/>
          </a:p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26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797C20-44D4-406F-947D-F8A542D84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sz="1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8882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710211"/>
            <a:ext cx="5535604" cy="96229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000" dirty="0"/>
              <a:t>New Equipment For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0807"/>
            <a:ext cx="10972800" cy="4425356"/>
          </a:xfrm>
        </p:spPr>
        <p:txBody>
          <a:bodyPr>
            <a:normAutofit/>
          </a:bodyPr>
          <a:lstStyle/>
          <a:p>
            <a:pPr fontAlgn="base"/>
            <a:endParaRPr lang="en-CA" sz="2800" dirty="0"/>
          </a:p>
          <a:p>
            <a:pPr fontAlgn="base"/>
            <a:r>
              <a:rPr lang="en-CA" sz="2800" dirty="0"/>
              <a:t>A new </a:t>
            </a:r>
            <a:r>
              <a:rPr lang="en-CA" sz="2800" dirty="0" err="1"/>
              <a:t>Redexim</a:t>
            </a:r>
            <a:r>
              <a:rPr lang="en-CA" sz="2800" dirty="0"/>
              <a:t> Vertu-Drain 7316 deep tine aerifier</a:t>
            </a:r>
          </a:p>
          <a:p>
            <a:pPr fontAlgn="base"/>
            <a:r>
              <a:rPr lang="en-US" sz="2800" dirty="0"/>
              <a:t>A new Toro Model 04648 Universal Groomer Drive kit</a:t>
            </a:r>
          </a:p>
          <a:p>
            <a:pPr fontAlgn="base"/>
            <a:r>
              <a:rPr lang="en-US" sz="2800" dirty="0"/>
              <a:t>6 new golf carts – tariff free</a:t>
            </a:r>
          </a:p>
          <a:p>
            <a:pPr fontAlgn="base"/>
            <a:r>
              <a:rPr lang="en-US" sz="2800" dirty="0"/>
              <a:t>A </a:t>
            </a:r>
            <a:r>
              <a:rPr lang="en-US" sz="2800" dirty="0" err="1"/>
              <a:t>Redexim</a:t>
            </a:r>
            <a:r>
              <a:rPr lang="en-US" sz="2800" dirty="0"/>
              <a:t> Soft Speed-Brush – tariff free</a:t>
            </a:r>
          </a:p>
          <a:p>
            <a:pPr fontAlgn="base"/>
            <a:r>
              <a:rPr lang="en-US" sz="2800" dirty="0"/>
              <a:t>A used reel grinder</a:t>
            </a:r>
          </a:p>
          <a:p>
            <a:pPr fontAlgn="base"/>
            <a:r>
              <a:rPr lang="en-CA" sz="2800" dirty="0" err="1"/>
              <a:t>Futerra</a:t>
            </a:r>
            <a:r>
              <a:rPr lang="en-CA" sz="2800" dirty="0"/>
              <a:t> mats for 8 greens</a:t>
            </a:r>
          </a:p>
          <a:p>
            <a:pPr fontAlgn="base"/>
            <a:endParaRPr lang="en-CA" sz="2800" dirty="0"/>
          </a:p>
          <a:p>
            <a:pPr fontAlgn="base"/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27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5A48-AD63-472D-90FC-3964FED9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068354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710211"/>
            <a:ext cx="5535604" cy="96229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000" dirty="0"/>
              <a:t>New Equipment In 2026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85444"/>
            <a:ext cx="10972800" cy="4425356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2800" dirty="0"/>
              <a:t>A new Toro Model 30807 </a:t>
            </a:r>
            <a:r>
              <a:rPr lang="en-US" sz="2800" dirty="0" err="1"/>
              <a:t>Groundsmaster</a:t>
            </a:r>
            <a:r>
              <a:rPr lang="en-US" sz="2800" dirty="0"/>
              <a:t> 3500D- sidewinder rough mower –tariffed – extended warrantee</a:t>
            </a:r>
          </a:p>
          <a:p>
            <a:r>
              <a:rPr lang="en-US" sz="2800" dirty="0"/>
              <a:t>Powered hole cutter</a:t>
            </a:r>
          </a:p>
          <a:p>
            <a:r>
              <a:rPr lang="en-CA" sz="2800" dirty="0"/>
              <a:t>New mats for the driving range</a:t>
            </a:r>
          </a:p>
          <a:p>
            <a:r>
              <a:rPr lang="en-CA" sz="2800" dirty="0"/>
              <a:t>More </a:t>
            </a:r>
            <a:r>
              <a:rPr lang="en-CA" sz="2800" dirty="0" err="1"/>
              <a:t>Futerra</a:t>
            </a:r>
            <a:r>
              <a:rPr lang="en-CA" sz="2800" dirty="0"/>
              <a:t> mats 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28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C55A48-AD63-472D-90FC-3964FED9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726218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E6A07-BAFD-F6D2-0F0A-483EE09FC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B6FC5-0490-A3CB-2448-036111B5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710211"/>
            <a:ext cx="6934200" cy="96229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4000" dirty="0"/>
              <a:t>Update on the New Maintenance Shelter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5231E-4DF9-13B2-357A-30739DE91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85444"/>
            <a:ext cx="10972800" cy="4425356"/>
          </a:xfrm>
        </p:spPr>
        <p:txBody>
          <a:bodyPr>
            <a:normAutofit/>
          </a:bodyPr>
          <a:lstStyle/>
          <a:p>
            <a:endParaRPr lang="en-US" sz="3200" dirty="0"/>
          </a:p>
          <a:p>
            <a:r>
              <a:rPr lang="en-US" sz="3000" dirty="0"/>
              <a:t>Will require a variance for setback and height from the municipality for the new building</a:t>
            </a:r>
          </a:p>
          <a:p>
            <a:r>
              <a:rPr lang="en-US" sz="3000" dirty="0"/>
              <a:t>Architect has met with municipality who appear resceptive to our request</a:t>
            </a:r>
          </a:p>
          <a:p>
            <a:r>
              <a:rPr lang="en-US" sz="3000" dirty="0"/>
              <a:t>Necessary paperwork filed on May 29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Thanks to Norm Allan for his help working with the bylaws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B4EBC-2A0C-CCB8-4983-222B9C62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29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5D45B4-CBF1-8409-442B-32CA1404A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3512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6A7D9B9-986A-4306-8F70-4320F8D87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5900" y="2644775"/>
            <a:ext cx="8153400" cy="1470025"/>
          </a:xfrm>
        </p:spPr>
        <p:txBody>
          <a:bodyPr>
            <a:noAutofit/>
          </a:bodyPr>
          <a:lstStyle/>
          <a:p>
            <a:pPr algn="ctr"/>
            <a:r>
              <a:rPr lang="en-CA" sz="4000" dirty="0">
                <a:solidFill>
                  <a:srgbClr val="588059"/>
                </a:solidFill>
              </a:rPr>
              <a:t>Presentation of 2025         Financial Statements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6200" y="4114800"/>
            <a:ext cx="3352800" cy="1752600"/>
          </a:xfrm>
        </p:spPr>
        <p:txBody>
          <a:bodyPr>
            <a:normAutofit/>
          </a:bodyPr>
          <a:lstStyle/>
          <a:p>
            <a:pPr algn="ctr"/>
            <a:r>
              <a:rPr lang="en-CA" sz="2400" dirty="0">
                <a:solidFill>
                  <a:srgbClr val="588059"/>
                </a:solidFill>
                <a:latin typeface="+mj-lt"/>
                <a:ea typeface="+mj-ea"/>
                <a:cs typeface="+mj-cs"/>
              </a:rPr>
              <a:t>Rob Scott</a:t>
            </a:r>
          </a:p>
          <a:p>
            <a:pPr algn="ctr"/>
            <a:r>
              <a:rPr lang="en-CA" sz="2400" dirty="0">
                <a:solidFill>
                  <a:srgbClr val="588059"/>
                </a:solidFill>
                <a:latin typeface="+mj-lt"/>
                <a:ea typeface="+mj-ea"/>
                <a:cs typeface="+mj-cs"/>
              </a:rPr>
              <a:t>Director of Finance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66763" y="5992150"/>
            <a:ext cx="683339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officeArt object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64832" y="892175"/>
            <a:ext cx="5943600" cy="1767840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BEF6C3D-8866-BC97-F5FB-4F8219911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0343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A543B-86C9-9300-433A-20AFBBEE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Fall Closings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4FEED-D178-0532-522F-8BD561CD8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en-US" sz="2200" dirty="0"/>
              <a:t>Course closing in the fall is always a balance between demand for play and the forecasted weather</a:t>
            </a:r>
          </a:p>
          <a:p>
            <a:r>
              <a:rPr lang="en-US" sz="2200" dirty="0"/>
              <a:t>Need to close when the weather is relatively good, dry and no wind to spray the $35,000 of fungicides to prevent snow mold</a:t>
            </a:r>
          </a:p>
          <a:p>
            <a:r>
              <a:rPr lang="en-US" sz="2200" dirty="0"/>
              <a:t>One application to fairways and tees</a:t>
            </a:r>
          </a:p>
          <a:p>
            <a:r>
              <a:rPr lang="en-US" sz="2200" dirty="0"/>
              <a:t>Three applications to greens</a:t>
            </a:r>
          </a:p>
          <a:p>
            <a:r>
              <a:rPr lang="en-US" sz="2200" dirty="0"/>
              <a:t>No traffic (playing) after the applications</a:t>
            </a:r>
          </a:p>
          <a:p>
            <a:r>
              <a:rPr lang="en-US" sz="2200" dirty="0"/>
              <a:t>This spring we experienced a lot of snow mold damage because of the wet and windy conditions experienced last fall</a:t>
            </a:r>
          </a:p>
          <a:p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93E306-B94E-46DA-E118-050CE1E76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49D1F1-9468-4F83-ABAF-F0CBE7C42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73592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8317" y="863602"/>
            <a:ext cx="2743200" cy="1113762"/>
          </a:xfrm>
        </p:spPr>
        <p:txBody>
          <a:bodyPr>
            <a:normAutofit/>
          </a:bodyPr>
          <a:lstStyle/>
          <a:p>
            <a:r>
              <a:rPr lang="en-CA" sz="4000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0807"/>
            <a:ext cx="10972800" cy="4425356"/>
          </a:xfrm>
        </p:spPr>
        <p:txBody>
          <a:bodyPr>
            <a:normAutofit/>
          </a:bodyPr>
          <a:lstStyle/>
          <a:p>
            <a:pPr fontAlgn="base"/>
            <a:endParaRPr lang="en-CA" sz="2400" dirty="0"/>
          </a:p>
          <a:p>
            <a:pPr fontAlgn="base"/>
            <a:r>
              <a:rPr lang="en-CA" sz="2400" dirty="0"/>
              <a:t>To the volunteers who helped last fall to get the course ready for winter</a:t>
            </a:r>
          </a:p>
          <a:p>
            <a:pPr marL="914400" lvl="1" indent="-457200" fontAlgn="base"/>
            <a:r>
              <a:rPr lang="en-CA" sz="2200" dirty="0">
                <a:latin typeface="Aptos" panose="020B0004020202020204" pitchFamily="34" charset="0"/>
                <a:cs typeface="Times New Roman" panose="02020603050405020304" pitchFamily="18" charset="0"/>
              </a:rPr>
              <a:t>Al Jones, Amelie Le Ber, Randall Steeds, Rick Gibbons, Hal Miller and George Richardson and a special thank you to Ilona Ramsay for baking a countless number of treats for the staff and volunteers.</a:t>
            </a:r>
            <a:endParaRPr lang="en-US" sz="22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 fontAlgn="base">
              <a:buNone/>
            </a:pPr>
            <a:endParaRPr lang="en-CA" sz="1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400050" fontAlgn="base"/>
            <a:r>
              <a:rPr lang="en-CA" sz="2400" dirty="0"/>
              <a:t>To the volunteers who helped with tarp removal and the spring cleanup</a:t>
            </a:r>
          </a:p>
          <a:p>
            <a:pPr marL="914400" lvl="1" indent="-457200" fontAlgn="base"/>
            <a:r>
              <a:rPr lang="en-CA" sz="2200" dirty="0">
                <a:latin typeface="Aptos" panose="020B0004020202020204" pitchFamily="34" charset="0"/>
                <a:cs typeface="Times New Roman" panose="02020603050405020304" pitchFamily="18" charset="0"/>
              </a:rPr>
              <a:t>Todd Harding, Ian Parsons, Frank Ashworth, Terry and Laura Perkins and Ilona Ramsay</a:t>
            </a:r>
          </a:p>
          <a:p>
            <a:pPr marL="514350" indent="-457200" fontAlgn="base"/>
            <a:endParaRPr lang="en-CA" sz="2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r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t>Version 3 June 2/26</a:t>
            </a:r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80E41D92-B697-4316-A30A-156A3E3D942B}" type="slidenum">
              <a:rPr lang="en-CA">
                <a:solidFill>
                  <a:prstClr val="black">
                    <a:tint val="75000"/>
                  </a:prstClr>
                </a:solidFill>
                <a:latin typeface="Calibri"/>
              </a:rPr>
              <a:pPr defTabSz="1219170"/>
              <a:t>31</a:t>
            </a:fld>
            <a:endParaRPr lang="en-CA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30990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0F684-865D-A0C4-0D8A-9417531A8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5F38-E084-810D-09A0-1BC0F30E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AEDD396-43D7-4D24-18AA-FA65AF7DC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5232537"/>
              </p:ext>
            </p:extLst>
          </p:nvPr>
        </p:nvGraphicFramePr>
        <p:xfrm>
          <a:off x="677334" y="1143000"/>
          <a:ext cx="11363928" cy="5489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1716">
                  <a:extLst>
                    <a:ext uri="{9D8B030D-6E8A-4147-A177-3AD203B41FA5}">
                      <a16:colId xmlns:a16="http://schemas.microsoft.com/office/drawing/2014/main" val="4075568970"/>
                    </a:ext>
                  </a:extLst>
                </a:gridCol>
                <a:gridCol w="6012212">
                  <a:extLst>
                    <a:ext uri="{9D8B030D-6E8A-4147-A177-3AD203B41FA5}">
                      <a16:colId xmlns:a16="http://schemas.microsoft.com/office/drawing/2014/main" val="3568063417"/>
                    </a:ext>
                  </a:extLst>
                </a:gridCol>
              </a:tblGrid>
              <a:tr h="599664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 (John Stanton) takes the chair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Financial Statements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752256"/>
                  </a:ext>
                </a:extLst>
              </a:tr>
              <a:tr h="731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Call the meeting to order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Extraordinary Resolution to permit review engagement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000680"/>
                  </a:ext>
                </a:extLst>
              </a:tr>
              <a:tr h="6837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Appointment of secretary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Appointment of accountants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607544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Appointment of Scrutineers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Course Update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2003470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President’s Opening Remarks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Election of Directors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5580958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Notice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Other business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1243069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Quorum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Termination of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0589862"/>
                  </a:ext>
                </a:extLst>
              </a:tr>
              <a:tr h="7995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Minutes of June 4, 2025 Annual and Special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6694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755FB9-7D7D-87C5-AB03-0993826DE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29F22-7895-6ECB-43F2-6B1CCAB4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77575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5018-C79F-D0A4-E528-51ACC8461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Submitted Questions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046B4-89C8-6315-B279-7F078B638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5401"/>
            <a:ext cx="8596668" cy="474596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/>
              <a:t>The following questions were submitted prior to the meeting. </a:t>
            </a:r>
          </a:p>
          <a:p>
            <a:pPr marL="0" indent="0">
              <a:buNone/>
            </a:pPr>
            <a:r>
              <a:rPr lang="en-US" sz="8000" dirty="0"/>
              <a:t>Q1: Public Leagues – need a cost benefit analysis &amp; concern about playing opportunity for younger members.</a:t>
            </a:r>
          </a:p>
          <a:p>
            <a:pPr lvl="1"/>
            <a:r>
              <a:rPr lang="en-US" sz="7200" dirty="0"/>
              <a:t>Women’s league is 9 holes only </a:t>
            </a:r>
          </a:p>
          <a:p>
            <a:pPr lvl="1"/>
            <a:r>
              <a:rPr lang="en-US" sz="7200" dirty="0"/>
              <a:t>Men’s pay for 18 between 3 and 5 pm &amp; after 5 pm pay for 9</a:t>
            </a:r>
          </a:p>
          <a:p>
            <a:pPr lvl="1"/>
            <a:r>
              <a:rPr lang="en-US" sz="7200" dirty="0"/>
              <a:t>2024 analysis – $190,000 revenue total for both leagues which includes golf, carts and bar</a:t>
            </a:r>
          </a:p>
          <a:p>
            <a:pPr lvl="1"/>
            <a:r>
              <a:rPr lang="en-US" sz="7200" dirty="0"/>
              <a:t>Kitchen revenues – Monday league is 17% of weekly total and Wednesday is 34%</a:t>
            </a:r>
          </a:p>
          <a:p>
            <a:pPr lvl="1"/>
            <a:r>
              <a:rPr lang="en-US" sz="7200" dirty="0"/>
              <a:t>Pro shop revenue is $15,000 plus</a:t>
            </a:r>
          </a:p>
          <a:p>
            <a:pPr lvl="1"/>
            <a:r>
              <a:rPr lang="en-US" sz="7200" dirty="0"/>
              <a:t>Brokered tee times adds another $60,000</a:t>
            </a:r>
          </a:p>
          <a:p>
            <a:pPr lvl="1"/>
            <a:r>
              <a:rPr lang="en-US" sz="7200" dirty="0"/>
              <a:t>A significant member ship fee increase ($300 to $400 per member) would be needed to offset the loss in revenues if leagues disappear </a:t>
            </a:r>
          </a:p>
          <a:p>
            <a:pPr lvl="1"/>
            <a:r>
              <a:rPr lang="en-US" sz="7200" dirty="0"/>
              <a:t>Younger members have reasonable membership costs and can book 7 days in advance.</a:t>
            </a:r>
          </a:p>
          <a:p>
            <a:pPr marL="457200" lvl="1" indent="0">
              <a:buNone/>
            </a:pPr>
            <a:r>
              <a:rPr lang="en-US" sz="8000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26F48E-46A8-3E2A-B2F3-137C6206E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4CF10-84DF-8914-4BA1-F2A8A53C0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40196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B65F6-89B7-4B99-B108-ECF279F2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11960"/>
          </a:xfrm>
        </p:spPr>
        <p:txBody>
          <a:bodyPr/>
          <a:lstStyle/>
          <a:p>
            <a:pPr algn="ctr"/>
            <a:r>
              <a:rPr lang="en-US" dirty="0"/>
              <a:t>Submitted Questions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8E734-2AEB-9B13-E137-E7323995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3001"/>
            <a:ext cx="8596668" cy="4898362"/>
          </a:xfrm>
        </p:spPr>
        <p:txBody>
          <a:bodyPr>
            <a:normAutofit fontScale="85000" lnSpcReduction="20000"/>
          </a:bodyPr>
          <a:lstStyle/>
          <a:p>
            <a:r>
              <a:rPr lang="en-US" sz="1900" dirty="0"/>
              <a:t>Q2: Green Fee Play – pace of play, course etiquette &amp; wear and tear on the course. Tee time intervals, pricing structure &amp; discounted rates for juniors</a:t>
            </a:r>
          </a:p>
          <a:p>
            <a:pPr lvl="1"/>
            <a:r>
              <a:rPr lang="en-US" sz="1900" dirty="0"/>
              <a:t>We do a course green fees comparison each year to ensure we are competitive and can attract revenue</a:t>
            </a:r>
          </a:p>
          <a:p>
            <a:pPr lvl="1"/>
            <a:r>
              <a:rPr lang="en-US" sz="1900" dirty="0"/>
              <a:t>When Marshalls were used in the past, they were verbally abused (swore at &amp; threatened) by members when asked to speed up play</a:t>
            </a:r>
          </a:p>
          <a:p>
            <a:pPr lvl="1"/>
            <a:r>
              <a:rPr lang="en-US" sz="1900" dirty="0"/>
              <a:t>Wear &amp; tear is not only from green fee players</a:t>
            </a:r>
          </a:p>
          <a:p>
            <a:pPr lvl="1"/>
            <a:r>
              <a:rPr lang="en-US" sz="1900" dirty="0"/>
              <a:t>Increased tee time intervals would reduce the total number of players</a:t>
            </a:r>
          </a:p>
          <a:p>
            <a:pPr lvl="1"/>
            <a:r>
              <a:rPr lang="en-US" sz="1900" dirty="0"/>
              <a:t>We need to attract junior golfers for the future of the club &amp; our junior </a:t>
            </a:r>
            <a:r>
              <a:rPr lang="en-US" sz="1900"/>
              <a:t>programs need </a:t>
            </a:r>
            <a:r>
              <a:rPr lang="en-US" sz="1900" dirty="0"/>
              <a:t>to improve</a:t>
            </a:r>
          </a:p>
          <a:p>
            <a:pPr lvl="1"/>
            <a:r>
              <a:rPr lang="en-US" sz="1900" dirty="0"/>
              <a:t>Members can book 7 days in advance while green fees can only book 3 days in advance </a:t>
            </a:r>
          </a:p>
          <a:p>
            <a:endParaRPr lang="en-US" sz="1900" dirty="0"/>
          </a:p>
          <a:p>
            <a:r>
              <a:rPr lang="en-US" sz="1900" dirty="0"/>
              <a:t>Q3: Driving Range – Upgrades and Arrangements</a:t>
            </a:r>
          </a:p>
          <a:p>
            <a:pPr lvl="1"/>
            <a:r>
              <a:rPr lang="en-US" sz="1900" dirty="0"/>
              <a:t>The Club owns the driving range &amp; pays for improvements like the extension and new mats to ensure members have a good practice area </a:t>
            </a:r>
          </a:p>
          <a:p>
            <a:pPr lvl="1"/>
            <a:r>
              <a:rPr lang="en-US" sz="1900" dirty="0"/>
              <a:t>The revenue is part of the part of the Pro-Manager’s compensation. To remove it we would need to raise his salary. Option is to charge each member an annual fee.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EE81C-F49E-92B2-D4FF-8936A86C3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C67CB0-9C76-AE10-AA1E-54F7A0158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464247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3588-4520-555C-E70E-29BD12469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/>
              <a:t>Submitted Questions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C5F9D-764E-E0A7-D141-21792AA42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43001"/>
            <a:ext cx="8596668" cy="4898362"/>
          </a:xfrm>
        </p:spPr>
        <p:txBody>
          <a:bodyPr>
            <a:normAutofit/>
          </a:bodyPr>
          <a:lstStyle/>
          <a:p>
            <a:r>
              <a:rPr lang="en-US" dirty="0"/>
              <a:t>Q4: Maintenance Schedule – change to schedule to include Saturday mowing</a:t>
            </a:r>
          </a:p>
          <a:p>
            <a:pPr lvl="1"/>
            <a:r>
              <a:rPr lang="en-US" dirty="0"/>
              <a:t>Looked at this question after being asked the same question previously and we are not prepared to change the current schedule at this time.</a:t>
            </a:r>
          </a:p>
          <a:p>
            <a:r>
              <a:rPr lang="en-US" dirty="0"/>
              <a:t>Q5: Exploring long-term investment in robotic maintenance equipment</a:t>
            </a:r>
          </a:p>
          <a:p>
            <a:pPr lvl="1"/>
            <a:r>
              <a:rPr lang="en-US" dirty="0"/>
              <a:t>We continue to follow the developments in the industry &amp; have concerns about it</a:t>
            </a:r>
          </a:p>
          <a:p>
            <a:pPr lvl="1"/>
            <a:r>
              <a:rPr lang="en-US" dirty="0"/>
              <a:t>Power supply to the recharging stations is a major concern</a:t>
            </a:r>
          </a:p>
          <a:p>
            <a:pPr lvl="2"/>
            <a:r>
              <a:rPr lang="en-US" dirty="0"/>
              <a:t>We are not a compact course &amp; are very spread out, therefore would have long power runs to the stations which would be very expensive. Example, in 2022 the cost of running a power line to the washroom on the front nine was $30,000 excluding the trenching &amp; concrete costs to bury the line. For the back nine the cost was $18,000 without trenching &amp; concrete. Costs also don’t include Ontario Hydro required work.</a:t>
            </a:r>
          </a:p>
          <a:p>
            <a:pPr lvl="2"/>
            <a:r>
              <a:rPr lang="en-US" dirty="0"/>
              <a:t>Other options would be above ground power lines or solar panels. Both options would be unsightly, and solar panels don’t like golf balls.</a:t>
            </a:r>
          </a:p>
          <a:p>
            <a:pPr lvl="1"/>
            <a:r>
              <a:rPr lang="en-US" dirty="0"/>
              <a:t>There is a serious concern about the security of the mowers … if it isn’t nailed down or locked up it will disappear!</a:t>
            </a:r>
          </a:p>
          <a:p>
            <a:pPr lvl="1"/>
            <a:r>
              <a:rPr lang="en-US" dirty="0"/>
              <a:t>Don’t always want to be a leader in introducing new technology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44D180-E664-3119-40DA-873AB500A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463A3D-A9D4-0CAF-9007-AAB2826B2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63672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70F684-865D-A0C4-0D8A-9417531A8E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C5F38-E084-810D-09A0-1BC0F30E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Agenda 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AEDD396-43D7-4D24-18AA-FA65AF7DCF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1104489"/>
              </p:ext>
            </p:extLst>
          </p:nvPr>
        </p:nvGraphicFramePr>
        <p:xfrm>
          <a:off x="677334" y="1143000"/>
          <a:ext cx="11363928" cy="54891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51716">
                  <a:extLst>
                    <a:ext uri="{9D8B030D-6E8A-4147-A177-3AD203B41FA5}">
                      <a16:colId xmlns:a16="http://schemas.microsoft.com/office/drawing/2014/main" val="4075568970"/>
                    </a:ext>
                  </a:extLst>
                </a:gridCol>
                <a:gridCol w="6012212">
                  <a:extLst>
                    <a:ext uri="{9D8B030D-6E8A-4147-A177-3AD203B41FA5}">
                      <a16:colId xmlns:a16="http://schemas.microsoft.com/office/drawing/2014/main" val="3568063417"/>
                    </a:ext>
                  </a:extLst>
                </a:gridCol>
              </a:tblGrid>
              <a:tr h="599664">
                <a:tc>
                  <a:txBody>
                    <a:bodyPr/>
                    <a:lstStyle/>
                    <a:p>
                      <a:pPr marL="342900" marR="0" lvl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President (John Stanton) takes the chair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Financial Statements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54752256"/>
                  </a:ext>
                </a:extLst>
              </a:tr>
              <a:tr h="73108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Call the meeting to order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Extraordinary Resolution to permit review engagement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000680"/>
                  </a:ext>
                </a:extLst>
              </a:tr>
              <a:tr h="6837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Appointment of secretary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Appointment of accountants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69607544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Appointment of Scrutineers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 Course Update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12003470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President’s Opening Remarks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 Election of Directors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5580958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Notice of the Meeting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 Other business</a:t>
                      </a:r>
                    </a:p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1243069"/>
                  </a:ext>
                </a:extLst>
              </a:tr>
              <a:tr h="55968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Quorum</a:t>
                      </a: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 Termination of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30589862"/>
                  </a:ext>
                </a:extLst>
              </a:tr>
              <a:tr h="79955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Minutes of June 4, 2025 Annual and Special Meeting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666942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755FB9-7D7D-87C5-AB03-0993826DE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29F22-7895-6ECB-43F2-6B1CCAB4E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1CFF9-F83A-44A2-8511-BC839916CF92}" type="slidenum">
              <a:rPr lang="en-CA" smtClean="0"/>
              <a:pPr/>
              <a:t>36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2938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762793"/>
            <a:ext cx="8229600" cy="792162"/>
          </a:xfrm>
        </p:spPr>
        <p:txBody>
          <a:bodyPr>
            <a:normAutofit/>
          </a:bodyPr>
          <a:lstStyle/>
          <a:p>
            <a:r>
              <a:rPr lang="en-CA" sz="3200" dirty="0">
                <a:solidFill>
                  <a:srgbClr val="588059"/>
                </a:solidFill>
              </a:rPr>
              <a:t>Highlights of 2025 Financial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10591800" cy="4022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800" b="1" dirty="0"/>
              <a:t>Financial Performance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Total revenue of $2.046 M  (increased from $2,007 M in 2024)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Total expenses of $1.768 M (increased from $1.577 M in 2024)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Profit before amortization and gain on sale of assets - $277,496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Amortization - $242,359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Gain on sale of equipment - $9,102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Surplus for the year - $83,866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13A7A-0049-2B79-F809-894BC6C1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605965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CA" sz="3200" dirty="0">
                <a:solidFill>
                  <a:srgbClr val="588059"/>
                </a:solidFill>
              </a:rPr>
              <a:t>Highlights of 2025 Financial Activity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591800" cy="41751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400" b="1" dirty="0"/>
              <a:t>Financial Performance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Total revenue of $2.046 M in 2025 vs. $2.007 M in 2024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Membership revenue increased by $15,896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Green fees increased by $105,232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Bar sales increased by $7,384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Golf cart rentals increased by $17,856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Interest income down $5,832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400" dirty="0"/>
              <a:t>Advertising and miscellaneous revenue down $107,637 [One time gain/donation in 2024 of $100,00]</a:t>
            </a:r>
          </a:p>
          <a:p>
            <a:pPr marL="514350" lvl="1" indent="0">
              <a:lnSpc>
                <a:spcPts val="2000"/>
              </a:lnSpc>
              <a:spcAft>
                <a:spcPts val="600"/>
              </a:spcAft>
              <a:buNone/>
            </a:pPr>
            <a:endParaRPr lang="en-CA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64682-96CA-478E-5DD9-50F3C743B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9994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5965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88059"/>
                </a:solidFill>
              </a:rPr>
              <a:t>Highlights of 2025 Financial Activity 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65325"/>
            <a:ext cx="10591800" cy="428670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sz="2800" b="1" dirty="0"/>
              <a:t>Financial Performance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</a:pPr>
            <a:r>
              <a:rPr lang="en-CA" sz="2200" dirty="0"/>
              <a:t>Expenses were $192,000 higher than the previous year</a:t>
            </a:r>
          </a:p>
          <a:p>
            <a:pPr marL="1371600" lvl="2" indent="-457200">
              <a:lnSpc>
                <a:spcPts val="2000"/>
              </a:lnSpc>
              <a:spcAft>
                <a:spcPts val="600"/>
              </a:spcAft>
            </a:pPr>
            <a:r>
              <a:rPr lang="en-CA" sz="2000" dirty="0"/>
              <a:t>Main areas of increase:</a:t>
            </a:r>
          </a:p>
          <a:p>
            <a:pPr marL="1828800" lvl="3" indent="-457200">
              <a:lnSpc>
                <a:spcPts val="2000"/>
              </a:lnSpc>
              <a:spcAft>
                <a:spcPts val="600"/>
              </a:spcAft>
            </a:pPr>
            <a:r>
              <a:rPr lang="en-CA" sz="2000" dirty="0"/>
              <a:t>Wages were up by $119,000 [Inflationary trending]</a:t>
            </a:r>
          </a:p>
          <a:p>
            <a:pPr marL="1828800" lvl="3" indent="-457200">
              <a:lnSpc>
                <a:spcPts val="2000"/>
              </a:lnSpc>
              <a:spcAft>
                <a:spcPts val="600"/>
              </a:spcAft>
            </a:pPr>
            <a:r>
              <a:rPr lang="en-CA" sz="2000" dirty="0"/>
              <a:t>Greens were up by $80,000 – 30% increase in </a:t>
            </a:r>
            <a:r>
              <a:rPr lang="en-CA" sz="2000"/>
              <a:t>manhours over 2024 [</a:t>
            </a:r>
            <a:r>
              <a:rPr lang="en-CA" sz="2000" dirty="0"/>
              <a:t>Inflationary trending]</a:t>
            </a:r>
          </a:p>
          <a:p>
            <a:pPr marL="914400" lvl="2" indent="0">
              <a:lnSpc>
                <a:spcPts val="2000"/>
              </a:lnSpc>
              <a:spcAft>
                <a:spcPts val="600"/>
              </a:spcAft>
              <a:buNone/>
            </a:pPr>
            <a:endParaRPr lang="en-CA" sz="1800" dirty="0"/>
          </a:p>
          <a:p>
            <a:pPr marL="514350" lvl="1" indent="0">
              <a:lnSpc>
                <a:spcPts val="2000"/>
              </a:lnSpc>
              <a:spcAft>
                <a:spcPts val="600"/>
              </a:spcAft>
              <a:buNone/>
            </a:pPr>
            <a:endParaRPr lang="en-CA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27978-F719-5ADD-2BF4-CE4FD7BE1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1791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605965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88059"/>
                </a:solidFill>
              </a:rPr>
              <a:t>Highlights of 2025 Financial Activity(Cont’d)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65326"/>
            <a:ext cx="9601200" cy="373380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CA" sz="2600" b="1" dirty="0"/>
              <a:t>Key Highlights</a:t>
            </a:r>
          </a:p>
          <a:p>
            <a:pPr lvl="2"/>
            <a:r>
              <a:rPr lang="en-CA" sz="2400" dirty="0"/>
              <a:t>The club was holding $814,520 in cash</a:t>
            </a:r>
          </a:p>
          <a:p>
            <a:pPr lvl="2"/>
            <a:r>
              <a:rPr lang="en-CA" sz="2400" dirty="0"/>
              <a:t>And GICs totalling 207,200</a:t>
            </a:r>
          </a:p>
          <a:p>
            <a:pPr lvl="2"/>
            <a:r>
              <a:rPr lang="en-CA" sz="2400" dirty="0"/>
              <a:t>The net assets of the club were at $2.054 million</a:t>
            </a:r>
          </a:p>
          <a:p>
            <a:pPr marL="971550" lvl="1" indent="-457200">
              <a:lnSpc>
                <a:spcPts val="2000"/>
              </a:lnSpc>
              <a:spcAft>
                <a:spcPts val="600"/>
              </a:spcAft>
              <a:buFont typeface="+mj-lt"/>
              <a:buAutoNum type="alphaLcParenR"/>
            </a:pPr>
            <a:endParaRPr lang="en-CA" sz="20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71550-1418-5373-436F-B0015B29D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7515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416A9-F7B2-FB48-FAD5-B539CB650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46D64-7954-15FA-BD4C-1F2CBC6A5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605965"/>
            <a:ext cx="8534400" cy="792162"/>
          </a:xfrm>
        </p:spPr>
        <p:txBody>
          <a:bodyPr>
            <a:normAutofit fontScale="90000"/>
          </a:bodyPr>
          <a:lstStyle/>
          <a:p>
            <a:r>
              <a:rPr lang="en-CA" dirty="0">
                <a:solidFill>
                  <a:srgbClr val="588059"/>
                </a:solidFill>
              </a:rPr>
              <a:t>Highlights of 2025 Financial Activity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9BDA1-0D36-310B-86A4-C0E202EB7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0"/>
            <a:ext cx="9601200" cy="4098926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en-CA" sz="2600" b="1" dirty="0"/>
              <a:t>Key Highlights</a:t>
            </a:r>
            <a:endParaRPr lang="en-CA" b="1" i="1" dirty="0"/>
          </a:p>
          <a:p>
            <a:pPr lvl="2"/>
            <a:r>
              <a:rPr lang="en-CA" sz="2000" dirty="0"/>
              <a:t>Restricted Capital Reserve stood at $458,704</a:t>
            </a:r>
          </a:p>
          <a:p>
            <a:pPr lvl="2"/>
            <a:r>
              <a:rPr lang="en-CA" sz="2000" dirty="0"/>
              <a:t>Members contributed $195,000 in 2025</a:t>
            </a:r>
          </a:p>
          <a:p>
            <a:pPr lvl="2"/>
            <a:r>
              <a:rPr lang="en-CA" sz="2000" dirty="0"/>
              <a:t>Capital expenditures approved in the budget by the board totalled $39,500. An additional $18,000 expense was authorized for the enhancements along 14 fairway, 5 green and 6 tee.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8B0F0A-DEF1-65BC-D1A3-D146BD18B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18DC0-524F-AF2B-7252-ED69E7830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43031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914400"/>
            <a:ext cx="3429000" cy="914400"/>
          </a:xfrm>
        </p:spPr>
        <p:txBody>
          <a:bodyPr>
            <a:normAutofit/>
          </a:bodyPr>
          <a:lstStyle/>
          <a:p>
            <a:r>
              <a:rPr lang="en-CA" sz="4000" dirty="0">
                <a:solidFill>
                  <a:srgbClr val="588059"/>
                </a:solidFill>
              </a:rPr>
              <a:t>2026 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8381999" cy="3983962"/>
          </a:xfrm>
        </p:spPr>
        <p:txBody>
          <a:bodyPr>
            <a:normAutofit/>
          </a:bodyPr>
          <a:lstStyle/>
          <a:p>
            <a:pPr lvl="0"/>
            <a:r>
              <a:rPr lang="en-CA" sz="2600" dirty="0"/>
              <a:t>Budget is set to generate net income of $300,000 and positive cash flow.</a:t>
            </a:r>
          </a:p>
          <a:p>
            <a:pPr lvl="0"/>
            <a:r>
              <a:rPr lang="en-CA" sz="2600" dirty="0"/>
              <a:t>Members approved a capital spend for a storage building that is scheduled for construction late summer/fall. Approved amount is $450,000.</a:t>
            </a:r>
          </a:p>
          <a:p>
            <a:pPr lvl="0"/>
            <a:endParaRPr lang="en-CA" sz="2600" dirty="0"/>
          </a:p>
          <a:p>
            <a:pPr marL="0" lvl="0" indent="0">
              <a:buNone/>
            </a:pPr>
            <a:endParaRPr lang="en-CA" sz="2600" dirty="0"/>
          </a:p>
          <a:p>
            <a:pPr lvl="0"/>
            <a:endParaRPr lang="en-CA" sz="2600" dirty="0"/>
          </a:p>
          <a:p>
            <a:pPr lvl="1">
              <a:buNone/>
            </a:pPr>
            <a:endParaRPr lang="en-CA" sz="22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1CFF9-F83A-44A2-8511-BC839916CF92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B0E3E-2341-8BE9-67FE-282DD9FB5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Version 3 June 2/26</a:t>
            </a:r>
            <a:endParaRPr lang="en-CA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2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3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4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5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ppt/theme/themeOverride6.xml><?xml version="1.0" encoding="utf-8"?>
<a:themeOverride xmlns:a="http://schemas.openxmlformats.org/drawingml/2006/main">
  <a:clrScheme name="Green">
    <a:dk1>
      <a:sysClr val="windowText" lastClr="000000"/>
    </a:dk1>
    <a:lt1>
      <a:sysClr val="window" lastClr="FFFFFF"/>
    </a:lt1>
    <a:dk2>
      <a:srgbClr val="455F51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21114</TotalTime>
  <Words>2608</Words>
  <Application>Microsoft Office PowerPoint</Application>
  <PresentationFormat>Widescreen</PresentationFormat>
  <Paragraphs>375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Aptos</vt:lpstr>
      <vt:lpstr>Arial</vt:lpstr>
      <vt:lpstr>Calibri</vt:lpstr>
      <vt:lpstr>Symbol</vt:lpstr>
      <vt:lpstr>Trebuchet MS</vt:lpstr>
      <vt:lpstr>Wingdings 3</vt:lpstr>
      <vt:lpstr>Facet</vt:lpstr>
      <vt:lpstr>Annual/Special Members Meeting June 3, 2026</vt:lpstr>
      <vt:lpstr>Agenda </vt:lpstr>
      <vt:lpstr>Presentation of 2025         Financial Statements</vt:lpstr>
      <vt:lpstr>Highlights of 2025 Financial Activity</vt:lpstr>
      <vt:lpstr>Highlights of 2025 Financial Activity (Cont’d)</vt:lpstr>
      <vt:lpstr>Highlights of 2025 Financial Activity (Cont’d)</vt:lpstr>
      <vt:lpstr>Highlights of 2025 Financial Activity(Cont’d)</vt:lpstr>
      <vt:lpstr>Highlights of 2025 Financial Activity (Cont’d)</vt:lpstr>
      <vt:lpstr>2026 Outlook</vt:lpstr>
      <vt:lpstr>2026 Outlook (Cont’d)</vt:lpstr>
      <vt:lpstr>2026 Outlook</vt:lpstr>
      <vt:lpstr>Agenda </vt:lpstr>
      <vt:lpstr>PowerPoint Presentation</vt:lpstr>
      <vt:lpstr>PowerPoint Presentation</vt:lpstr>
      <vt:lpstr>Membership Dianne Illingworth </vt:lpstr>
      <vt:lpstr>Membership Status</vt:lpstr>
      <vt:lpstr>Membership status (cont’d)</vt:lpstr>
      <vt:lpstr>Membership Category Changes</vt:lpstr>
      <vt:lpstr>Other Information</vt:lpstr>
      <vt:lpstr>Greens Update June 3, 2026 Don McLeay Greens</vt:lpstr>
      <vt:lpstr>Presentation Topics</vt:lpstr>
      <vt:lpstr>Greens Committee </vt:lpstr>
      <vt:lpstr>2025 Course Projects</vt:lpstr>
      <vt:lpstr> 2025 Course Projects (Cont’d)</vt:lpstr>
      <vt:lpstr>2026 Course Projects</vt:lpstr>
      <vt:lpstr>2026 Course Projects (Cont’d)</vt:lpstr>
      <vt:lpstr>New Equipment For 2025</vt:lpstr>
      <vt:lpstr>New Equipment In 2026</vt:lpstr>
      <vt:lpstr>Update on the New Maintenance Shelter</vt:lpstr>
      <vt:lpstr>Fall Closings</vt:lpstr>
      <vt:lpstr>Thank You</vt:lpstr>
      <vt:lpstr>Agenda </vt:lpstr>
      <vt:lpstr>Submitted Questions </vt:lpstr>
      <vt:lpstr>Submitted Questions (Cont’d)</vt:lpstr>
      <vt:lpstr>Submitted Questions (Cont’d)</vt:lpstr>
      <vt:lpstr>Agenda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Mississippi Golf Club Spring Shareholders Meeting  May 7, 2014</dc:title>
  <dc:creator>Tom Reynolds</dc:creator>
  <cp:lastModifiedBy>Elaine Baxter McLeay</cp:lastModifiedBy>
  <cp:revision>411</cp:revision>
  <cp:lastPrinted>2026-05-20T13:10:42Z</cp:lastPrinted>
  <dcterms:created xsi:type="dcterms:W3CDTF">2014-04-27T18:36:02Z</dcterms:created>
  <dcterms:modified xsi:type="dcterms:W3CDTF">2026-06-03T13:47:50Z</dcterms:modified>
</cp:coreProperties>
</file>